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258" r:id="rId3"/>
    <p:sldId id="259" r:id="rId4"/>
    <p:sldId id="297" r:id="rId5"/>
    <p:sldId id="298" r:id="rId6"/>
    <p:sldId id="299" r:id="rId7"/>
    <p:sldId id="301" r:id="rId8"/>
    <p:sldId id="302" r:id="rId9"/>
    <p:sldId id="303" r:id="rId10"/>
    <p:sldId id="304" r:id="rId11"/>
  </p:sldIdLst>
  <p:sldSz cx="9144000" cy="5143500" type="screen16x9"/>
  <p:notesSz cx="6858000" cy="9144000"/>
  <p:embeddedFontLst>
    <p:embeddedFont>
      <p:font typeface="Helvetica" panose="020B060402020202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Oswald" panose="00000500000000000000" pitchFamily="2" charset="0"/>
      <p:regular r:id="rId21"/>
      <p:bold r:id="rId22"/>
    </p:embeddedFont>
    <p:embeddedFont>
      <p:font typeface="Raleway Black" pitchFamily="2" charset="0"/>
      <p:bold r:id="rId23"/>
      <p:boldItalic r:id="rId24"/>
    </p:embeddedFont>
    <p:embeddedFont>
      <p:font typeface="Raleway ExtraBold"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gu shruthi Karuppan chetty" initials="AsKc" lastIdx="1" clrIdx="0">
    <p:extLst>
      <p:ext uri="{19B8F6BF-5375-455C-9EA6-DF929625EA0E}">
        <p15:presenceInfo xmlns:p15="http://schemas.microsoft.com/office/powerpoint/2012/main" userId="e8483b7e2e73e6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31FBAB-2496-4A52-B17B-57DD359E0D42}">
  <a:tblStyle styleId="{AF31FBAB-2496-4A52-B17B-57DD359E0D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60"/>
  </p:normalViewPr>
  <p:slideViewPr>
    <p:cSldViewPr snapToGrid="0">
      <p:cViewPr varScale="1">
        <p:scale>
          <a:sx n="101" d="100"/>
          <a:sy n="101" d="100"/>
        </p:scale>
        <p:origin x="112" y="68"/>
      </p:cViewPr>
      <p:guideLst>
        <p:guide pos="538"/>
        <p:guide pos="5222"/>
        <p:guide orient="horz" pos="27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solidFill>
              </a:rPr>
              <a:t>Intrusion Detection System using Machine Learning</a:t>
            </a:r>
            <a:br>
              <a:rPr lang="en-US" sz="2800" dirty="0">
                <a:solidFill>
                  <a:schemeClr val="accent2"/>
                </a:solidFill>
              </a:rPr>
            </a:br>
            <a:r>
              <a:rPr lang="en-US" sz="1800" dirty="0">
                <a:solidFill>
                  <a:schemeClr val="accent2"/>
                </a:solidFill>
              </a:rPr>
              <a:t>By Alagu Shruthi</a:t>
            </a:r>
            <a:br>
              <a:rPr lang="en-US" sz="1800" dirty="0">
                <a:solidFill>
                  <a:schemeClr val="accent2"/>
                </a:solidFill>
              </a:rPr>
            </a:br>
            <a:r>
              <a:rPr lang="en-US" sz="1800" dirty="0">
                <a:solidFill>
                  <a:schemeClr val="accent2"/>
                </a:solidFill>
              </a:rPr>
              <a:t>231210011</a:t>
            </a:r>
            <a:endParaRPr sz="1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DBA8FA-3C8C-4AD1-B831-54051972AF55}"/>
              </a:ext>
            </a:extLst>
          </p:cNvPr>
          <p:cNvSpPr txBox="1"/>
          <p:nvPr/>
        </p:nvSpPr>
        <p:spPr>
          <a:xfrm>
            <a:off x="1518699" y="1518699"/>
            <a:ext cx="6217920" cy="923330"/>
          </a:xfrm>
          <a:prstGeom prst="rect">
            <a:avLst/>
          </a:prstGeom>
          <a:noFill/>
        </p:spPr>
        <p:txBody>
          <a:bodyPr wrap="square" rtlCol="0">
            <a:spAutoFit/>
          </a:bodyPr>
          <a:lstStyle/>
          <a:p>
            <a:pPr algn="ctr"/>
            <a:r>
              <a:rPr lang="en-US" sz="5400" dirty="0">
                <a:solidFill>
                  <a:schemeClr val="tx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526741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65" name="Google Shape;165;p30"/>
          <p:cNvSpPr txBox="1">
            <a:spLocks noGrp="1"/>
          </p:cNvSpPr>
          <p:nvPr>
            <p:ph type="title"/>
          </p:nvPr>
        </p:nvSpPr>
        <p:spPr>
          <a:xfrm>
            <a:off x="1073700" y="1518356"/>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359128"/>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67" name="Google Shape;167;p30"/>
          <p:cNvSpPr txBox="1">
            <a:spLocks noGrp="1"/>
          </p:cNvSpPr>
          <p:nvPr>
            <p:ph type="subTitle" idx="1"/>
          </p:nvPr>
        </p:nvSpPr>
        <p:spPr>
          <a:xfrm>
            <a:off x="2106549" y="1698704"/>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this section</a:t>
            </a:r>
            <a:endParaRPr/>
          </a:p>
        </p:txBody>
      </p:sp>
      <p:sp>
        <p:nvSpPr>
          <p:cNvPr id="168" name="Google Shape;168;p30"/>
          <p:cNvSpPr txBox="1">
            <a:spLocks noGrp="1"/>
          </p:cNvSpPr>
          <p:nvPr>
            <p:ph type="title" idx="2"/>
          </p:nvPr>
        </p:nvSpPr>
        <p:spPr>
          <a:xfrm>
            <a:off x="1073700" y="2780498"/>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 name="Google Shape;169;p30"/>
          <p:cNvSpPr txBox="1">
            <a:spLocks noGrp="1"/>
          </p:cNvSpPr>
          <p:nvPr>
            <p:ph type="ctrTitle" idx="6"/>
          </p:nvPr>
        </p:nvSpPr>
        <p:spPr>
          <a:xfrm>
            <a:off x="2106549" y="2621297"/>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 used</a:t>
            </a:r>
            <a:endParaRPr dirty="0"/>
          </a:p>
        </p:txBody>
      </p:sp>
      <p:sp>
        <p:nvSpPr>
          <p:cNvPr id="170" name="Google Shape;170;p30"/>
          <p:cNvSpPr txBox="1">
            <a:spLocks noGrp="1"/>
          </p:cNvSpPr>
          <p:nvPr>
            <p:ph type="subTitle" idx="7"/>
          </p:nvPr>
        </p:nvSpPr>
        <p:spPr>
          <a:xfrm>
            <a:off x="2106549" y="2960873"/>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this section</a:t>
            </a:r>
            <a:endParaRPr/>
          </a:p>
          <a:p>
            <a:pPr marL="0" lvl="0" indent="0" algn="l" rtl="0">
              <a:spcBef>
                <a:spcPts val="0"/>
              </a:spcBef>
              <a:spcAft>
                <a:spcPts val="0"/>
              </a:spcAft>
              <a:buNone/>
            </a:pPr>
            <a:endParaRPr/>
          </a:p>
        </p:txBody>
      </p:sp>
      <p:sp>
        <p:nvSpPr>
          <p:cNvPr id="171" name="Google Shape;171;p30"/>
          <p:cNvSpPr txBox="1">
            <a:spLocks noGrp="1"/>
          </p:cNvSpPr>
          <p:nvPr>
            <p:ph type="title" idx="3"/>
          </p:nvPr>
        </p:nvSpPr>
        <p:spPr>
          <a:xfrm>
            <a:off x="7110300" y="1531728"/>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2" name="Google Shape;172;p30"/>
          <p:cNvSpPr txBox="1">
            <a:spLocks noGrp="1"/>
          </p:cNvSpPr>
          <p:nvPr>
            <p:ph type="ctrTitle" idx="8"/>
          </p:nvPr>
        </p:nvSpPr>
        <p:spPr>
          <a:xfrm>
            <a:off x="4785649" y="1372500"/>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Literature Review</a:t>
            </a:r>
            <a:endParaRPr dirty="0"/>
          </a:p>
        </p:txBody>
      </p:sp>
      <p:sp>
        <p:nvSpPr>
          <p:cNvPr id="173" name="Google Shape;173;p30"/>
          <p:cNvSpPr txBox="1">
            <a:spLocks noGrp="1"/>
          </p:cNvSpPr>
          <p:nvPr>
            <p:ph type="subTitle" idx="9"/>
          </p:nvPr>
        </p:nvSpPr>
        <p:spPr>
          <a:xfrm>
            <a:off x="4785649" y="1712076"/>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Here you could describe the topic of this section</a:t>
            </a:r>
            <a:endParaRPr/>
          </a:p>
          <a:p>
            <a:pPr marL="0" lvl="0" indent="0" algn="r" rtl="0">
              <a:spcBef>
                <a:spcPts val="0"/>
              </a:spcBef>
              <a:spcAft>
                <a:spcPts val="0"/>
              </a:spcAft>
              <a:buNone/>
            </a:pPr>
            <a:endParaRPr/>
          </a:p>
        </p:txBody>
      </p:sp>
      <p:sp>
        <p:nvSpPr>
          <p:cNvPr id="174" name="Google Shape;174;p30"/>
          <p:cNvSpPr txBox="1">
            <a:spLocks noGrp="1"/>
          </p:cNvSpPr>
          <p:nvPr>
            <p:ph type="title" idx="4"/>
          </p:nvPr>
        </p:nvSpPr>
        <p:spPr>
          <a:xfrm>
            <a:off x="7110300" y="2780498"/>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5" name="Google Shape;175;p30"/>
          <p:cNvSpPr txBox="1">
            <a:spLocks noGrp="1"/>
          </p:cNvSpPr>
          <p:nvPr>
            <p:ph type="ctrTitle" idx="13"/>
          </p:nvPr>
        </p:nvSpPr>
        <p:spPr>
          <a:xfrm>
            <a:off x="4785649" y="2621297"/>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Methodology</a:t>
            </a:r>
            <a:endParaRPr dirty="0"/>
          </a:p>
        </p:txBody>
      </p:sp>
      <p:sp>
        <p:nvSpPr>
          <p:cNvPr id="176" name="Google Shape;176;p30"/>
          <p:cNvSpPr txBox="1">
            <a:spLocks noGrp="1"/>
          </p:cNvSpPr>
          <p:nvPr>
            <p:ph type="subTitle" idx="14"/>
          </p:nvPr>
        </p:nvSpPr>
        <p:spPr>
          <a:xfrm>
            <a:off x="4785649" y="2960873"/>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Here you could describe the topic of this section</a:t>
            </a:r>
            <a:endParaRPr/>
          </a:p>
          <a:p>
            <a:pPr marL="0" lvl="0" indent="0" algn="r" rtl="0">
              <a:spcBef>
                <a:spcPts val="0"/>
              </a:spcBef>
              <a:spcAft>
                <a:spcPts val="0"/>
              </a:spcAft>
              <a:buNone/>
            </a:pPr>
            <a:endParaRPr/>
          </a:p>
        </p:txBody>
      </p:sp>
      <p:sp>
        <p:nvSpPr>
          <p:cNvPr id="15" name="Google Shape;174;p30">
            <a:extLst>
              <a:ext uri="{FF2B5EF4-FFF2-40B4-BE49-F238E27FC236}">
                <a16:creationId xmlns:a16="http://schemas.microsoft.com/office/drawing/2014/main" id="{A493EEA4-B44B-46DD-A2FA-F7FA860ADC79}"/>
              </a:ext>
            </a:extLst>
          </p:cNvPr>
          <p:cNvSpPr txBox="1">
            <a:spLocks/>
          </p:cNvSpPr>
          <p:nvPr/>
        </p:nvSpPr>
        <p:spPr>
          <a:xfrm>
            <a:off x="7110300" y="4126447"/>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6" name="Google Shape;175;p30">
            <a:extLst>
              <a:ext uri="{FF2B5EF4-FFF2-40B4-BE49-F238E27FC236}">
                <a16:creationId xmlns:a16="http://schemas.microsoft.com/office/drawing/2014/main" id="{F703724F-10BC-404B-8CDA-190CA58A74B2}"/>
              </a:ext>
            </a:extLst>
          </p:cNvPr>
          <p:cNvSpPr txBox="1">
            <a:spLocks/>
          </p:cNvSpPr>
          <p:nvPr/>
        </p:nvSpPr>
        <p:spPr>
          <a:xfrm>
            <a:off x="4785649" y="3967246"/>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Conclusion</a:t>
            </a:r>
          </a:p>
        </p:txBody>
      </p:sp>
      <p:sp>
        <p:nvSpPr>
          <p:cNvPr id="17" name="Google Shape;176;p30">
            <a:extLst>
              <a:ext uri="{FF2B5EF4-FFF2-40B4-BE49-F238E27FC236}">
                <a16:creationId xmlns:a16="http://schemas.microsoft.com/office/drawing/2014/main" id="{100F5A72-2969-45F7-9241-EC74BB033A4F}"/>
              </a:ext>
            </a:extLst>
          </p:cNvPr>
          <p:cNvSpPr txBox="1">
            <a:spLocks/>
          </p:cNvSpPr>
          <p:nvPr/>
        </p:nvSpPr>
        <p:spPr>
          <a:xfrm>
            <a:off x="4785649" y="4306822"/>
            <a:ext cx="2251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buClr>
                <a:schemeClr val="dk1"/>
              </a:buClr>
              <a:buFont typeface="Arial"/>
              <a:buNone/>
            </a:pPr>
            <a:r>
              <a:rPr lang="en-US"/>
              <a:t>Here you could describe the topic of this section</a:t>
            </a:r>
          </a:p>
          <a:p>
            <a:pPr marL="0" indent="0"/>
            <a:endParaRPr lang="en-US"/>
          </a:p>
        </p:txBody>
      </p:sp>
      <p:sp>
        <p:nvSpPr>
          <p:cNvPr id="18" name="Google Shape;168;p30">
            <a:extLst>
              <a:ext uri="{FF2B5EF4-FFF2-40B4-BE49-F238E27FC236}">
                <a16:creationId xmlns:a16="http://schemas.microsoft.com/office/drawing/2014/main" id="{F0FA9A53-230D-4F1D-815D-D4D37B805E72}"/>
              </a:ext>
            </a:extLst>
          </p:cNvPr>
          <p:cNvSpPr txBox="1">
            <a:spLocks/>
          </p:cNvSpPr>
          <p:nvPr/>
        </p:nvSpPr>
        <p:spPr>
          <a:xfrm>
            <a:off x="1073700" y="4172297"/>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05</a:t>
            </a:r>
          </a:p>
        </p:txBody>
      </p:sp>
      <p:sp>
        <p:nvSpPr>
          <p:cNvPr id="19" name="Google Shape;169;p30">
            <a:extLst>
              <a:ext uri="{FF2B5EF4-FFF2-40B4-BE49-F238E27FC236}">
                <a16:creationId xmlns:a16="http://schemas.microsoft.com/office/drawing/2014/main" id="{83A6FEC1-4657-4C08-9AA6-AF86B7E50E6F}"/>
              </a:ext>
            </a:extLst>
          </p:cNvPr>
          <p:cNvSpPr txBox="1">
            <a:spLocks/>
          </p:cNvSpPr>
          <p:nvPr/>
        </p:nvSpPr>
        <p:spPr>
          <a:xfrm>
            <a:off x="2106549" y="4013096"/>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Result and Discussion</a:t>
            </a:r>
          </a:p>
        </p:txBody>
      </p:sp>
      <p:sp>
        <p:nvSpPr>
          <p:cNvPr id="20" name="Google Shape;170;p30">
            <a:extLst>
              <a:ext uri="{FF2B5EF4-FFF2-40B4-BE49-F238E27FC236}">
                <a16:creationId xmlns:a16="http://schemas.microsoft.com/office/drawing/2014/main" id="{8AE99A5E-6B07-45CA-8A36-DFCFBDBF7B1C}"/>
              </a:ext>
            </a:extLst>
          </p:cNvPr>
          <p:cNvSpPr txBox="1">
            <a:spLocks/>
          </p:cNvSpPr>
          <p:nvPr/>
        </p:nvSpPr>
        <p:spPr>
          <a:xfrm>
            <a:off x="2106549" y="4352672"/>
            <a:ext cx="2251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a:t>Here you could describe the topic of this section</a:t>
            </a:r>
          </a:p>
          <a:p>
            <a:pPr marL="0" indent="0"/>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234276" y="132500"/>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234275" y="935600"/>
            <a:ext cx="5142121" cy="393890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0" i="0" dirty="0">
                <a:effectLst/>
                <a:latin typeface="fkGroteskNeue"/>
              </a:rPr>
              <a:t>Network security is a critical concern as organizations face increasing numbers of sophisticated cyber threats. Intrusion Detection Systems (IDS) provide a vital layer of defense by monitoring network traffic and promptly identifying suspicious activities or attacks. This project explores the development and evaluation of machine learning-based IDS, focusing on efficiently detecting both normal and malicious network activities. By leveraging advanced classification techniques and real-time visualization, the proposed IDS aims to ensure robust protection and immediate response against evolving cyber threats.</a:t>
            </a:r>
            <a:endParaRPr dirty="0"/>
          </a:p>
        </p:txBody>
      </p:sp>
      <p:pic>
        <p:nvPicPr>
          <p:cNvPr id="184" name="Google Shape;184;p31"/>
          <p:cNvPicPr preferRelativeResize="0"/>
          <p:nvPr/>
        </p:nvPicPr>
        <p:blipFill rotWithShape="1">
          <a:blip r:embed="rId3">
            <a:alphaModFix/>
          </a:blip>
          <a:srcRect l="19638" r="19638"/>
          <a:stretch/>
        </p:blipFill>
        <p:spPr>
          <a:xfrm>
            <a:off x="5728290" y="935600"/>
            <a:ext cx="2976956" cy="2688747"/>
          </a:xfrm>
          <a:prstGeom prst="rect">
            <a:avLst/>
          </a:prstGeom>
          <a:noFill/>
          <a:ln w="28575" cap="flat" cmpd="sng">
            <a:solidFill>
              <a:schemeClr val="lt1"/>
            </a:solidFill>
            <a:prstDash val="solid"/>
            <a:round/>
            <a:headEnd type="none" w="sm" len="sm"/>
            <a:tailEnd type="none" w="sm" len="sm"/>
          </a:ln>
        </p:spPr>
      </p:pic>
      <p:pic>
        <p:nvPicPr>
          <p:cNvPr id="185" name="Google Shape;185;p31"/>
          <p:cNvPicPr preferRelativeResize="0"/>
          <p:nvPr/>
        </p:nvPicPr>
        <p:blipFill rotWithShape="1">
          <a:blip r:embed="rId4">
            <a:alphaModFix/>
          </a:blip>
          <a:srcRect t="39" b="39"/>
          <a:stretch/>
        </p:blipFill>
        <p:spPr>
          <a:xfrm rot="-1726913">
            <a:off x="1724426" y="2596502"/>
            <a:ext cx="9144004" cy="224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49BE-ABFA-4D46-BCDA-1CCED13AA5AB}"/>
              </a:ext>
            </a:extLst>
          </p:cNvPr>
          <p:cNvSpPr>
            <a:spLocks noGrp="1"/>
          </p:cNvSpPr>
          <p:nvPr>
            <p:ph type="title"/>
          </p:nvPr>
        </p:nvSpPr>
        <p:spPr>
          <a:xfrm>
            <a:off x="456519" y="0"/>
            <a:ext cx="7680000" cy="626700"/>
          </a:xfrm>
        </p:spPr>
        <p:txBody>
          <a:bodyPr/>
          <a:lstStyle/>
          <a:p>
            <a:r>
              <a:rPr lang="en-US" dirty="0"/>
              <a:t>Literature Review</a:t>
            </a:r>
          </a:p>
        </p:txBody>
      </p:sp>
      <p:pic>
        <p:nvPicPr>
          <p:cNvPr id="6" name="Picture 5">
            <a:extLst>
              <a:ext uri="{FF2B5EF4-FFF2-40B4-BE49-F238E27FC236}">
                <a16:creationId xmlns:a16="http://schemas.microsoft.com/office/drawing/2014/main" id="{B933655B-BF59-4FAC-B966-EA57F9BF0F43}"/>
              </a:ext>
            </a:extLst>
          </p:cNvPr>
          <p:cNvPicPr>
            <a:picLocks noChangeAspect="1"/>
          </p:cNvPicPr>
          <p:nvPr/>
        </p:nvPicPr>
        <p:blipFill>
          <a:blip r:embed="rId2"/>
          <a:stretch>
            <a:fillRect/>
          </a:stretch>
        </p:blipFill>
        <p:spPr>
          <a:xfrm>
            <a:off x="1874063" y="956779"/>
            <a:ext cx="4844912" cy="3229941"/>
          </a:xfrm>
          <a:prstGeom prst="rect">
            <a:avLst/>
          </a:prstGeom>
        </p:spPr>
      </p:pic>
    </p:spTree>
    <p:extLst>
      <p:ext uri="{BB962C8B-B14F-4D97-AF65-F5344CB8AC3E}">
        <p14:creationId xmlns:p14="http://schemas.microsoft.com/office/powerpoint/2010/main" val="276238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C6B-8EA7-45DF-AA0C-A9DD726BF7A7}"/>
              </a:ext>
            </a:extLst>
          </p:cNvPr>
          <p:cNvSpPr>
            <a:spLocks noGrp="1"/>
          </p:cNvSpPr>
          <p:nvPr>
            <p:ph type="title"/>
          </p:nvPr>
        </p:nvSpPr>
        <p:spPr/>
        <p:txBody>
          <a:bodyPr/>
          <a:lstStyle/>
          <a:p>
            <a:r>
              <a:rPr lang="en-US" dirty="0"/>
              <a:t>Dataset used</a:t>
            </a:r>
            <a:br>
              <a:rPr lang="en-US" dirty="0"/>
            </a:br>
            <a:endParaRPr lang="en-US" dirty="0"/>
          </a:p>
        </p:txBody>
      </p:sp>
      <p:sp>
        <p:nvSpPr>
          <p:cNvPr id="3" name="TextBox 2">
            <a:extLst>
              <a:ext uri="{FF2B5EF4-FFF2-40B4-BE49-F238E27FC236}">
                <a16:creationId xmlns:a16="http://schemas.microsoft.com/office/drawing/2014/main" id="{A1A08CE3-9D42-4E6C-9EB6-496BBC91BD45}"/>
              </a:ext>
            </a:extLst>
          </p:cNvPr>
          <p:cNvSpPr txBox="1"/>
          <p:nvPr/>
        </p:nvSpPr>
        <p:spPr>
          <a:xfrm>
            <a:off x="371061" y="1623390"/>
            <a:ext cx="4340087" cy="3323987"/>
          </a:xfrm>
          <a:prstGeom prst="rect">
            <a:avLst/>
          </a:prstGeom>
          <a:noFill/>
        </p:spPr>
        <p:txBody>
          <a:bodyPr wrap="square" rtlCol="0">
            <a:spAutoFit/>
          </a:bodyPr>
          <a:lstStyle/>
          <a:p>
            <a:r>
              <a:rPr lang="en-US" dirty="0">
                <a:solidFill>
                  <a:schemeClr val="tx1"/>
                </a:solidFill>
              </a:rPr>
              <a:t>The project utilizes the </a:t>
            </a:r>
            <a:r>
              <a:rPr lang="en-US" b="1" dirty="0">
                <a:solidFill>
                  <a:schemeClr val="tx1"/>
                </a:solidFill>
              </a:rPr>
              <a:t>UNSW-NB15 dataset</a:t>
            </a:r>
            <a:r>
              <a:rPr lang="en-US" dirty="0">
                <a:solidFill>
                  <a:schemeClr val="tx1"/>
                </a:solidFill>
              </a:rPr>
              <a:t>, developed by the </a:t>
            </a:r>
            <a:r>
              <a:rPr lang="en-US" b="1" dirty="0">
                <a:solidFill>
                  <a:schemeClr val="tx1"/>
                </a:solidFill>
              </a:rPr>
              <a:t>Australian Centre for Cyber Security (ACCS)</a:t>
            </a:r>
            <a:r>
              <a:rPr lang="en-US" dirty="0">
                <a:solidFill>
                  <a:schemeClr val="tx1"/>
                </a:solidFill>
              </a:rPr>
              <a:t>, which is widely recognized for evaluating intrusion detection systems. The dataset contains over </a:t>
            </a:r>
            <a:r>
              <a:rPr lang="en-US" b="1" dirty="0">
                <a:solidFill>
                  <a:schemeClr val="tx1"/>
                </a:solidFill>
              </a:rPr>
              <a:t>2 million network flow records</a:t>
            </a:r>
            <a:r>
              <a:rPr lang="en-US" dirty="0">
                <a:solidFill>
                  <a:schemeClr val="tx1"/>
                </a:solidFill>
              </a:rPr>
              <a:t> representing both </a:t>
            </a:r>
            <a:r>
              <a:rPr lang="en-US" b="1" dirty="0">
                <a:solidFill>
                  <a:schemeClr val="tx1"/>
                </a:solidFill>
              </a:rPr>
              <a:t>benign and malicious traffic</a:t>
            </a:r>
            <a:r>
              <a:rPr lang="en-US" dirty="0">
                <a:solidFill>
                  <a:schemeClr val="tx1"/>
                </a:solidFill>
              </a:rPr>
              <a:t>. Each record is described by </a:t>
            </a:r>
            <a:r>
              <a:rPr lang="en-US" b="1" dirty="0">
                <a:solidFill>
                  <a:schemeClr val="tx1"/>
                </a:solidFill>
              </a:rPr>
              <a:t>49 features</a:t>
            </a:r>
            <a:r>
              <a:rPr lang="en-US" dirty="0">
                <a:solidFill>
                  <a:schemeClr val="tx1"/>
                </a:solidFill>
              </a:rPr>
              <a:t>, including flow duration, byte counts, packet statistics, and protocol-related parameters.</a:t>
            </a:r>
          </a:p>
          <a:p>
            <a:r>
              <a:rPr lang="en-US" dirty="0">
                <a:solidFill>
                  <a:schemeClr val="tx1"/>
                </a:solidFill>
              </a:rPr>
              <a:t>The dataset integrates </a:t>
            </a:r>
            <a:r>
              <a:rPr lang="en-US" b="1" dirty="0">
                <a:solidFill>
                  <a:schemeClr val="tx1"/>
                </a:solidFill>
              </a:rPr>
              <a:t>nine types of attacks</a:t>
            </a:r>
            <a:r>
              <a:rPr lang="en-US" dirty="0">
                <a:solidFill>
                  <a:schemeClr val="tx1"/>
                </a:solidFill>
              </a:rPr>
              <a:t> such as DoS, </a:t>
            </a:r>
            <a:r>
              <a:rPr lang="en-US" dirty="0" err="1">
                <a:solidFill>
                  <a:schemeClr val="tx1"/>
                </a:solidFill>
              </a:rPr>
              <a:t>Fuzzers</a:t>
            </a:r>
            <a:r>
              <a:rPr lang="en-US" dirty="0">
                <a:solidFill>
                  <a:schemeClr val="tx1"/>
                </a:solidFill>
              </a:rPr>
              <a:t>, Exploits, and Reconnaissance, alongside normal traffic. To ensure reliability, the raw traffic was captured using the </a:t>
            </a:r>
            <a:r>
              <a:rPr lang="en-US" b="1" dirty="0">
                <a:solidFill>
                  <a:schemeClr val="tx1"/>
                </a:solidFill>
              </a:rPr>
              <a:t>IXIA </a:t>
            </a:r>
            <a:r>
              <a:rPr lang="en-US" b="1" dirty="0" err="1">
                <a:solidFill>
                  <a:schemeClr val="tx1"/>
                </a:solidFill>
              </a:rPr>
              <a:t>PerfectStorm</a:t>
            </a:r>
            <a:r>
              <a:rPr lang="en-US" b="1" dirty="0">
                <a:solidFill>
                  <a:schemeClr val="tx1"/>
                </a:solidFill>
              </a:rPr>
              <a:t> tool</a:t>
            </a:r>
            <a:r>
              <a:rPr lang="en-US" dirty="0">
                <a:solidFill>
                  <a:schemeClr val="tx1"/>
                </a:solidFill>
              </a:rPr>
              <a:t> and processed by </a:t>
            </a:r>
            <a:r>
              <a:rPr lang="en-US" b="1" dirty="0">
                <a:solidFill>
                  <a:schemeClr val="tx1"/>
                </a:solidFill>
              </a:rPr>
              <a:t>Bro IDS and Argus</a:t>
            </a:r>
            <a:r>
              <a:rPr lang="en-US" dirty="0">
                <a:solidFill>
                  <a:schemeClr val="tx1"/>
                </a:solidFill>
              </a:rPr>
              <a:t> to extract flow-level attributes.</a:t>
            </a:r>
          </a:p>
        </p:txBody>
      </p:sp>
      <p:sp>
        <p:nvSpPr>
          <p:cNvPr id="4" name="Rectangle 1">
            <a:extLst>
              <a:ext uri="{FF2B5EF4-FFF2-40B4-BE49-F238E27FC236}">
                <a16:creationId xmlns:a16="http://schemas.microsoft.com/office/drawing/2014/main" id="{0C46331B-803B-4FD9-A1A0-DB8C099A83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34C1F4CA-4608-4B74-9FB0-EB7BC03DD25D}"/>
              </a:ext>
            </a:extLst>
          </p:cNvPr>
          <p:cNvPicPr>
            <a:picLocks noChangeAspect="1"/>
          </p:cNvPicPr>
          <p:nvPr/>
        </p:nvPicPr>
        <p:blipFill rotWithShape="1">
          <a:blip r:embed="rId2"/>
          <a:srcRect l="26760" t="3167" r="25455" b="7028"/>
          <a:stretch/>
        </p:blipFill>
        <p:spPr>
          <a:xfrm>
            <a:off x="5413285" y="1324932"/>
            <a:ext cx="3182075" cy="3363910"/>
          </a:xfrm>
          <a:prstGeom prst="rect">
            <a:avLst/>
          </a:prstGeom>
        </p:spPr>
      </p:pic>
    </p:spTree>
    <p:extLst>
      <p:ext uri="{BB962C8B-B14F-4D97-AF65-F5344CB8AC3E}">
        <p14:creationId xmlns:p14="http://schemas.microsoft.com/office/powerpoint/2010/main" val="75398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C273-8E96-4AD6-A835-DC7C667BF5F9}"/>
              </a:ext>
            </a:extLst>
          </p:cNvPr>
          <p:cNvSpPr>
            <a:spLocks noGrp="1"/>
          </p:cNvSpPr>
          <p:nvPr>
            <p:ph type="title"/>
          </p:nvPr>
        </p:nvSpPr>
        <p:spPr/>
        <p:txBody>
          <a:bodyPr/>
          <a:lstStyle/>
          <a:p>
            <a:r>
              <a:rPr lang="en-US" dirty="0"/>
              <a:t>Methodology</a:t>
            </a:r>
          </a:p>
        </p:txBody>
      </p:sp>
      <p:sp>
        <p:nvSpPr>
          <p:cNvPr id="3" name="Rectangle: Rounded Corners 2">
            <a:extLst>
              <a:ext uri="{FF2B5EF4-FFF2-40B4-BE49-F238E27FC236}">
                <a16:creationId xmlns:a16="http://schemas.microsoft.com/office/drawing/2014/main" id="{60A6D767-6F71-491D-BC56-62EA6CB5216F}"/>
              </a:ext>
            </a:extLst>
          </p:cNvPr>
          <p:cNvSpPr/>
          <p:nvPr/>
        </p:nvSpPr>
        <p:spPr>
          <a:xfrm>
            <a:off x="549966" y="1736863"/>
            <a:ext cx="1457739"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elvetica" panose="020B0604020202020204" pitchFamily="34" charset="0"/>
              </a:rPr>
              <a:t>Raw Network Traffic (Packets)</a:t>
            </a:r>
            <a:endParaRPr lang="en-US" dirty="0"/>
          </a:p>
        </p:txBody>
      </p:sp>
      <p:sp>
        <p:nvSpPr>
          <p:cNvPr id="4" name="Rectangle: Rounded Corners 3">
            <a:extLst>
              <a:ext uri="{FF2B5EF4-FFF2-40B4-BE49-F238E27FC236}">
                <a16:creationId xmlns:a16="http://schemas.microsoft.com/office/drawing/2014/main" id="{959ADD0B-F727-493A-A0A6-FC54C03C5D50}"/>
              </a:ext>
            </a:extLst>
          </p:cNvPr>
          <p:cNvSpPr/>
          <p:nvPr/>
        </p:nvSpPr>
        <p:spPr>
          <a:xfrm>
            <a:off x="3755919" y="1795272"/>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elvetica" panose="020B0604020202020204" pitchFamily="34" charset="0"/>
              </a:rPr>
              <a:t>Packet Capture (</a:t>
            </a:r>
            <a:r>
              <a:rPr lang="en-US" b="0" i="0" dirty="0" err="1">
                <a:solidFill>
                  <a:srgbClr val="FFFFFF"/>
                </a:solidFill>
                <a:effectLst/>
                <a:latin typeface="Helvetica" panose="020B0604020202020204" pitchFamily="34" charset="0"/>
              </a:rPr>
              <a:t>TShark</a:t>
            </a:r>
            <a:r>
              <a:rPr lang="en-US" b="0" i="0" dirty="0">
                <a:solidFill>
                  <a:srgbClr val="FFFFFF"/>
                </a:solidFill>
                <a:effectLst/>
                <a:latin typeface="Helvetica" panose="020B0604020202020204" pitchFamily="34" charset="0"/>
              </a:rPr>
              <a:t>)</a:t>
            </a:r>
            <a:endParaRPr lang="en-US" dirty="0"/>
          </a:p>
        </p:txBody>
      </p:sp>
      <p:sp>
        <p:nvSpPr>
          <p:cNvPr id="5" name="Rectangle: Rounded Corners 4">
            <a:extLst>
              <a:ext uri="{FF2B5EF4-FFF2-40B4-BE49-F238E27FC236}">
                <a16:creationId xmlns:a16="http://schemas.microsoft.com/office/drawing/2014/main" id="{8748C991-BCC5-4A26-B793-BFCD3D03DE2B}"/>
              </a:ext>
            </a:extLst>
          </p:cNvPr>
          <p:cNvSpPr/>
          <p:nvPr/>
        </p:nvSpPr>
        <p:spPr>
          <a:xfrm>
            <a:off x="6958029" y="1736863"/>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elvetica" panose="020B0604020202020204" pitchFamily="34" charset="0"/>
              </a:rPr>
              <a:t>Feature Extraction (flow_utils.py)</a:t>
            </a:r>
            <a:endParaRPr lang="en-US" dirty="0"/>
          </a:p>
        </p:txBody>
      </p:sp>
      <p:sp>
        <p:nvSpPr>
          <p:cNvPr id="6" name="Rectangle: Rounded Corners 5">
            <a:extLst>
              <a:ext uri="{FF2B5EF4-FFF2-40B4-BE49-F238E27FC236}">
                <a16:creationId xmlns:a16="http://schemas.microsoft.com/office/drawing/2014/main" id="{032F5D58-B560-47C5-A45E-39998BDC2DFF}"/>
              </a:ext>
            </a:extLst>
          </p:cNvPr>
          <p:cNvSpPr/>
          <p:nvPr/>
        </p:nvSpPr>
        <p:spPr>
          <a:xfrm>
            <a:off x="2027583" y="4082225"/>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err="1">
                <a:solidFill>
                  <a:srgbClr val="FFFFFF"/>
                </a:solidFill>
                <a:effectLst/>
                <a:latin typeface="Helvetica" panose="020B0604020202020204" pitchFamily="34" charset="0"/>
              </a:rPr>
              <a:t>Streamlit</a:t>
            </a:r>
            <a:r>
              <a:rPr lang="en-US" b="0" i="0" dirty="0">
                <a:solidFill>
                  <a:srgbClr val="FFFFFF"/>
                </a:solidFill>
                <a:effectLst/>
                <a:latin typeface="Helvetica" panose="020B0604020202020204" pitchFamily="34" charset="0"/>
              </a:rPr>
              <a:t> Dashboard Visualization</a:t>
            </a:r>
            <a:endParaRPr lang="en-US" dirty="0"/>
          </a:p>
        </p:txBody>
      </p:sp>
      <p:sp>
        <p:nvSpPr>
          <p:cNvPr id="7" name="Rectangle: Rounded Corners 6">
            <a:extLst>
              <a:ext uri="{FF2B5EF4-FFF2-40B4-BE49-F238E27FC236}">
                <a16:creationId xmlns:a16="http://schemas.microsoft.com/office/drawing/2014/main" id="{ECAE71B7-0E0D-4703-8838-92F5B14AD196}"/>
              </a:ext>
            </a:extLst>
          </p:cNvPr>
          <p:cNvSpPr/>
          <p:nvPr/>
        </p:nvSpPr>
        <p:spPr>
          <a:xfrm>
            <a:off x="6958029" y="2934669"/>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elvetica" panose="020B0604020202020204" pitchFamily="34" charset="0"/>
              </a:rPr>
              <a:t>Data Preprocessing &amp; Normalization</a:t>
            </a:r>
            <a:endParaRPr lang="en-US" dirty="0"/>
          </a:p>
        </p:txBody>
      </p:sp>
      <p:sp>
        <p:nvSpPr>
          <p:cNvPr id="8" name="Rectangle: Rounded Corners 7">
            <a:extLst>
              <a:ext uri="{FF2B5EF4-FFF2-40B4-BE49-F238E27FC236}">
                <a16:creationId xmlns:a16="http://schemas.microsoft.com/office/drawing/2014/main" id="{8140B81A-4EC0-41DD-B61D-5C8F407D54F2}"/>
              </a:ext>
            </a:extLst>
          </p:cNvPr>
          <p:cNvSpPr/>
          <p:nvPr/>
        </p:nvSpPr>
        <p:spPr>
          <a:xfrm>
            <a:off x="3755919" y="2985019"/>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rgbClr val="FFFFFF"/>
                </a:solidFill>
                <a:effectLst/>
                <a:latin typeface="Helvetica" panose="020B0604020202020204" pitchFamily="34" charset="0"/>
              </a:rPr>
              <a:t>Model Training (Random Forest)</a:t>
            </a:r>
            <a:endParaRPr lang="en-US"/>
          </a:p>
        </p:txBody>
      </p:sp>
      <p:sp>
        <p:nvSpPr>
          <p:cNvPr id="9" name="Rectangle: Rounded Corners 8">
            <a:extLst>
              <a:ext uri="{FF2B5EF4-FFF2-40B4-BE49-F238E27FC236}">
                <a16:creationId xmlns:a16="http://schemas.microsoft.com/office/drawing/2014/main" id="{937E5FC4-60D4-4FA8-B62B-2F72BD3B79BA}"/>
              </a:ext>
            </a:extLst>
          </p:cNvPr>
          <p:cNvSpPr/>
          <p:nvPr/>
        </p:nvSpPr>
        <p:spPr>
          <a:xfrm>
            <a:off x="523462" y="2981809"/>
            <a:ext cx="145389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elvetica" panose="020B0604020202020204" pitchFamily="34" charset="0"/>
              </a:rPr>
              <a:t>Prediction &amp; Classification</a:t>
            </a:r>
            <a:endParaRPr lang="en-US" dirty="0"/>
          </a:p>
        </p:txBody>
      </p:sp>
      <p:sp>
        <p:nvSpPr>
          <p:cNvPr id="11" name="Arrow: Right 10">
            <a:extLst>
              <a:ext uri="{FF2B5EF4-FFF2-40B4-BE49-F238E27FC236}">
                <a16:creationId xmlns:a16="http://schemas.microsoft.com/office/drawing/2014/main" id="{EDB6933E-E2D3-47FB-92A3-68B3B904E444}"/>
              </a:ext>
            </a:extLst>
          </p:cNvPr>
          <p:cNvSpPr/>
          <p:nvPr/>
        </p:nvSpPr>
        <p:spPr>
          <a:xfrm>
            <a:off x="2027583" y="2152915"/>
            <a:ext cx="1728336" cy="11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440262E-07A3-4FC2-9A55-BCEA23D212E6}"/>
              </a:ext>
            </a:extLst>
          </p:cNvPr>
          <p:cNvSpPr/>
          <p:nvPr/>
        </p:nvSpPr>
        <p:spPr>
          <a:xfrm>
            <a:off x="5229693" y="2163153"/>
            <a:ext cx="1728336" cy="11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EA08E9B-04F5-485D-ACD7-B1F3BB31B46A}"/>
              </a:ext>
            </a:extLst>
          </p:cNvPr>
          <p:cNvSpPr/>
          <p:nvPr/>
        </p:nvSpPr>
        <p:spPr>
          <a:xfrm rot="10800000">
            <a:off x="2027583" y="3292312"/>
            <a:ext cx="1728336" cy="11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E59164E-FC28-4522-9A5C-E5295FC196BF}"/>
              </a:ext>
            </a:extLst>
          </p:cNvPr>
          <p:cNvSpPr/>
          <p:nvPr/>
        </p:nvSpPr>
        <p:spPr>
          <a:xfrm rot="10800000">
            <a:off x="5209815" y="3281043"/>
            <a:ext cx="1728336" cy="116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Up 15">
            <a:extLst>
              <a:ext uri="{FF2B5EF4-FFF2-40B4-BE49-F238E27FC236}">
                <a16:creationId xmlns:a16="http://schemas.microsoft.com/office/drawing/2014/main" id="{25ADB63F-130F-4600-993E-E65F5E62BF88}"/>
              </a:ext>
            </a:extLst>
          </p:cNvPr>
          <p:cNvSpPr/>
          <p:nvPr/>
        </p:nvSpPr>
        <p:spPr>
          <a:xfrm rot="5400000">
            <a:off x="1093304" y="3876261"/>
            <a:ext cx="523461" cy="7686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557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5;p30">
            <a:extLst>
              <a:ext uri="{FF2B5EF4-FFF2-40B4-BE49-F238E27FC236}">
                <a16:creationId xmlns:a16="http://schemas.microsoft.com/office/drawing/2014/main" id="{E13E15DE-1C5A-43DF-AE48-C82F43185A50}"/>
              </a:ext>
            </a:extLst>
          </p:cNvPr>
          <p:cNvSpPr txBox="1">
            <a:spLocks/>
          </p:cNvSpPr>
          <p:nvPr/>
        </p:nvSpPr>
        <p:spPr>
          <a:xfrm>
            <a:off x="0" y="461683"/>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01</a:t>
            </a:r>
          </a:p>
        </p:txBody>
      </p:sp>
      <p:sp>
        <p:nvSpPr>
          <p:cNvPr id="9" name="Google Shape;166;p30">
            <a:extLst>
              <a:ext uri="{FF2B5EF4-FFF2-40B4-BE49-F238E27FC236}">
                <a16:creationId xmlns:a16="http://schemas.microsoft.com/office/drawing/2014/main" id="{EE380E10-AC8F-42D6-ACAB-C919178D4830}"/>
              </a:ext>
            </a:extLst>
          </p:cNvPr>
          <p:cNvSpPr txBox="1">
            <a:spLocks/>
          </p:cNvSpPr>
          <p:nvPr/>
        </p:nvSpPr>
        <p:spPr>
          <a:xfrm>
            <a:off x="864089" y="277483"/>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Data Collection</a:t>
            </a:r>
          </a:p>
        </p:txBody>
      </p:sp>
      <p:sp>
        <p:nvSpPr>
          <p:cNvPr id="10" name="Google Shape;167;p30">
            <a:extLst>
              <a:ext uri="{FF2B5EF4-FFF2-40B4-BE49-F238E27FC236}">
                <a16:creationId xmlns:a16="http://schemas.microsoft.com/office/drawing/2014/main" id="{171FF5D0-FAF3-4DAB-9F07-FF0C237CC17D}"/>
              </a:ext>
            </a:extLst>
          </p:cNvPr>
          <p:cNvSpPr txBox="1">
            <a:spLocks/>
          </p:cNvSpPr>
          <p:nvPr/>
        </p:nvSpPr>
        <p:spPr>
          <a:xfrm>
            <a:off x="864089" y="585317"/>
            <a:ext cx="3538206" cy="127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Network packets were captured using Wireshark (</a:t>
            </a:r>
            <a:r>
              <a:rPr lang="en-US" dirty="0" err="1"/>
              <a:t>TShark</a:t>
            </a:r>
            <a:r>
              <a:rPr lang="en-US" dirty="0"/>
              <a:t>) in .</a:t>
            </a:r>
            <a:r>
              <a:rPr lang="en-US" dirty="0" err="1"/>
              <a:t>pcap</a:t>
            </a:r>
            <a:r>
              <a:rPr lang="en-US" dirty="0"/>
              <a:t> format. This simulates real network environments and captures diverse protocols like TCP, UDP, and ICMP.</a:t>
            </a:r>
          </a:p>
        </p:txBody>
      </p:sp>
      <p:sp>
        <p:nvSpPr>
          <p:cNvPr id="11" name="Google Shape;165;p30">
            <a:extLst>
              <a:ext uri="{FF2B5EF4-FFF2-40B4-BE49-F238E27FC236}">
                <a16:creationId xmlns:a16="http://schemas.microsoft.com/office/drawing/2014/main" id="{B1438B8C-A254-4D84-9601-08A202342978}"/>
              </a:ext>
            </a:extLst>
          </p:cNvPr>
          <p:cNvSpPr txBox="1">
            <a:spLocks/>
          </p:cNvSpPr>
          <p:nvPr/>
        </p:nvSpPr>
        <p:spPr>
          <a:xfrm>
            <a:off x="4402295" y="1881088"/>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02</a:t>
            </a:r>
          </a:p>
        </p:txBody>
      </p:sp>
      <p:sp>
        <p:nvSpPr>
          <p:cNvPr id="12" name="Google Shape;166;p30">
            <a:extLst>
              <a:ext uri="{FF2B5EF4-FFF2-40B4-BE49-F238E27FC236}">
                <a16:creationId xmlns:a16="http://schemas.microsoft.com/office/drawing/2014/main" id="{0CCEF752-908F-419A-B30D-6CC72F3123F9}"/>
              </a:ext>
            </a:extLst>
          </p:cNvPr>
          <p:cNvSpPr txBox="1">
            <a:spLocks/>
          </p:cNvSpPr>
          <p:nvPr/>
        </p:nvSpPr>
        <p:spPr>
          <a:xfrm>
            <a:off x="5266384" y="1696888"/>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Feature Extraction</a:t>
            </a:r>
          </a:p>
        </p:txBody>
      </p:sp>
      <p:sp>
        <p:nvSpPr>
          <p:cNvPr id="13" name="Google Shape;167;p30">
            <a:extLst>
              <a:ext uri="{FF2B5EF4-FFF2-40B4-BE49-F238E27FC236}">
                <a16:creationId xmlns:a16="http://schemas.microsoft.com/office/drawing/2014/main" id="{81DAA394-6B61-4B86-B451-766F7B528D72}"/>
              </a:ext>
            </a:extLst>
          </p:cNvPr>
          <p:cNvSpPr txBox="1">
            <a:spLocks/>
          </p:cNvSpPr>
          <p:nvPr/>
        </p:nvSpPr>
        <p:spPr>
          <a:xfrm>
            <a:off x="5266384" y="2004722"/>
            <a:ext cx="3538206" cy="127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The captured packets were processed using a custom Python script (flow_utils.py) to convert them into flow-level records. Each flow summarizes packet statistics such as duration, total bytes, inter-arrival times, and packet rates.</a:t>
            </a:r>
          </a:p>
        </p:txBody>
      </p:sp>
      <p:sp>
        <p:nvSpPr>
          <p:cNvPr id="16" name="Google Shape;165;p30">
            <a:extLst>
              <a:ext uri="{FF2B5EF4-FFF2-40B4-BE49-F238E27FC236}">
                <a16:creationId xmlns:a16="http://schemas.microsoft.com/office/drawing/2014/main" id="{BA198D01-13B1-477B-864D-C311AE4015FE}"/>
              </a:ext>
            </a:extLst>
          </p:cNvPr>
          <p:cNvSpPr txBox="1">
            <a:spLocks/>
          </p:cNvSpPr>
          <p:nvPr/>
        </p:nvSpPr>
        <p:spPr>
          <a:xfrm>
            <a:off x="-53009" y="3158026"/>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03</a:t>
            </a:r>
          </a:p>
        </p:txBody>
      </p:sp>
      <p:sp>
        <p:nvSpPr>
          <p:cNvPr id="17" name="Google Shape;166;p30">
            <a:extLst>
              <a:ext uri="{FF2B5EF4-FFF2-40B4-BE49-F238E27FC236}">
                <a16:creationId xmlns:a16="http://schemas.microsoft.com/office/drawing/2014/main" id="{705D34B8-37A3-459C-8CF0-865BAD34AD51}"/>
              </a:ext>
            </a:extLst>
          </p:cNvPr>
          <p:cNvSpPr txBox="1">
            <a:spLocks/>
          </p:cNvSpPr>
          <p:nvPr/>
        </p:nvSpPr>
        <p:spPr>
          <a:xfrm>
            <a:off x="811080" y="2973826"/>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Data Preprocessing</a:t>
            </a:r>
          </a:p>
        </p:txBody>
      </p:sp>
      <p:sp>
        <p:nvSpPr>
          <p:cNvPr id="18" name="Google Shape;167;p30">
            <a:extLst>
              <a:ext uri="{FF2B5EF4-FFF2-40B4-BE49-F238E27FC236}">
                <a16:creationId xmlns:a16="http://schemas.microsoft.com/office/drawing/2014/main" id="{1073EBA1-4DB4-4409-BBFF-90F1AEB16542}"/>
              </a:ext>
            </a:extLst>
          </p:cNvPr>
          <p:cNvSpPr txBox="1">
            <a:spLocks/>
          </p:cNvSpPr>
          <p:nvPr/>
        </p:nvSpPr>
        <p:spPr>
          <a:xfrm>
            <a:off x="811080" y="3281660"/>
            <a:ext cx="4264502" cy="140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The extracted data was cleaned by removing null values, encoding categorical variables, and normalizing numerical features using </a:t>
            </a:r>
            <a:r>
              <a:rPr lang="en-US" b="1" dirty="0" err="1"/>
              <a:t>StandardScaler</a:t>
            </a:r>
            <a:r>
              <a:rPr lang="en-US" dirty="0"/>
              <a:t>. This ensured consistency and balanced the dataset using </a:t>
            </a:r>
            <a:r>
              <a:rPr lang="en-US" b="1" dirty="0"/>
              <a:t>SMOTE</a:t>
            </a:r>
            <a:r>
              <a:rPr lang="en-US" dirty="0"/>
              <a:t> to avoid bias toward normal traffic.</a:t>
            </a:r>
          </a:p>
        </p:txBody>
      </p:sp>
    </p:spTree>
    <p:extLst>
      <p:ext uri="{BB962C8B-B14F-4D97-AF65-F5344CB8AC3E}">
        <p14:creationId xmlns:p14="http://schemas.microsoft.com/office/powerpoint/2010/main" val="367106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5;p30">
            <a:extLst>
              <a:ext uri="{FF2B5EF4-FFF2-40B4-BE49-F238E27FC236}">
                <a16:creationId xmlns:a16="http://schemas.microsoft.com/office/drawing/2014/main" id="{7974D142-F6FF-4BD9-9A2D-6CE220239A5E}"/>
              </a:ext>
            </a:extLst>
          </p:cNvPr>
          <p:cNvSpPr txBox="1">
            <a:spLocks/>
          </p:cNvSpPr>
          <p:nvPr/>
        </p:nvSpPr>
        <p:spPr>
          <a:xfrm>
            <a:off x="0" y="547822"/>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04</a:t>
            </a:r>
          </a:p>
        </p:txBody>
      </p:sp>
      <p:sp>
        <p:nvSpPr>
          <p:cNvPr id="6" name="Google Shape;166;p30">
            <a:extLst>
              <a:ext uri="{FF2B5EF4-FFF2-40B4-BE49-F238E27FC236}">
                <a16:creationId xmlns:a16="http://schemas.microsoft.com/office/drawing/2014/main" id="{4521AD76-B604-4F58-A5C4-8ABB80C5A8CD}"/>
              </a:ext>
            </a:extLst>
          </p:cNvPr>
          <p:cNvSpPr txBox="1">
            <a:spLocks/>
          </p:cNvSpPr>
          <p:nvPr/>
        </p:nvSpPr>
        <p:spPr>
          <a:xfrm>
            <a:off x="864089" y="363622"/>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Model Training</a:t>
            </a:r>
          </a:p>
        </p:txBody>
      </p:sp>
      <p:sp>
        <p:nvSpPr>
          <p:cNvPr id="7" name="Google Shape;167;p30">
            <a:extLst>
              <a:ext uri="{FF2B5EF4-FFF2-40B4-BE49-F238E27FC236}">
                <a16:creationId xmlns:a16="http://schemas.microsoft.com/office/drawing/2014/main" id="{D165366C-BA3A-467D-8D53-0A3310F7F5BB}"/>
              </a:ext>
            </a:extLst>
          </p:cNvPr>
          <p:cNvSpPr txBox="1">
            <a:spLocks/>
          </p:cNvSpPr>
          <p:nvPr/>
        </p:nvSpPr>
        <p:spPr>
          <a:xfrm>
            <a:off x="864089" y="671456"/>
            <a:ext cx="3538206" cy="127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A Random Forest classifier was trained using 17 critical flow-level features (e.g., dur, </a:t>
            </a:r>
            <a:r>
              <a:rPr lang="en-US" dirty="0" err="1"/>
              <a:t>sbytes</a:t>
            </a:r>
            <a:r>
              <a:rPr lang="en-US" dirty="0"/>
              <a:t>, </a:t>
            </a:r>
            <a:r>
              <a:rPr lang="en-US" dirty="0" err="1"/>
              <a:t>dbytes</a:t>
            </a:r>
            <a:r>
              <a:rPr lang="en-US" dirty="0"/>
              <a:t>, </a:t>
            </a:r>
            <a:r>
              <a:rPr lang="en-US" dirty="0" err="1"/>
              <a:t>sttl</a:t>
            </a:r>
            <a:r>
              <a:rPr lang="en-US" dirty="0"/>
              <a:t>, etc.). The model achieved 99.2% accuracy on the UNSW-NB15 dataset. Its ensemble structure provides robustness against overfitting and noise.</a:t>
            </a:r>
          </a:p>
        </p:txBody>
      </p:sp>
      <p:grpSp>
        <p:nvGrpSpPr>
          <p:cNvPr id="16" name="Group 15">
            <a:extLst>
              <a:ext uri="{FF2B5EF4-FFF2-40B4-BE49-F238E27FC236}">
                <a16:creationId xmlns:a16="http://schemas.microsoft.com/office/drawing/2014/main" id="{12BCDD63-B726-489C-B85B-3FDBF41AA0CF}"/>
              </a:ext>
            </a:extLst>
          </p:cNvPr>
          <p:cNvGrpSpPr/>
          <p:nvPr/>
        </p:nvGrpSpPr>
        <p:grpSpPr>
          <a:xfrm>
            <a:off x="4711148" y="1781605"/>
            <a:ext cx="4402295" cy="1584565"/>
            <a:chOff x="4711148" y="1781605"/>
            <a:chExt cx="4402295" cy="1584565"/>
          </a:xfrm>
        </p:grpSpPr>
        <p:sp>
          <p:nvSpPr>
            <p:cNvPr id="10" name="Google Shape;165;p30">
              <a:extLst>
                <a:ext uri="{FF2B5EF4-FFF2-40B4-BE49-F238E27FC236}">
                  <a16:creationId xmlns:a16="http://schemas.microsoft.com/office/drawing/2014/main" id="{1F0E6DEB-46CD-4BB0-8DEA-8EC81EC80EF4}"/>
                </a:ext>
              </a:extLst>
            </p:cNvPr>
            <p:cNvSpPr txBox="1">
              <a:spLocks/>
            </p:cNvSpPr>
            <p:nvPr/>
          </p:nvSpPr>
          <p:spPr>
            <a:xfrm>
              <a:off x="4711148" y="1965805"/>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05</a:t>
              </a:r>
            </a:p>
          </p:txBody>
        </p:sp>
        <p:sp>
          <p:nvSpPr>
            <p:cNvPr id="11" name="Google Shape;166;p30">
              <a:extLst>
                <a:ext uri="{FF2B5EF4-FFF2-40B4-BE49-F238E27FC236}">
                  <a16:creationId xmlns:a16="http://schemas.microsoft.com/office/drawing/2014/main" id="{A6B4C0C3-6B6D-4638-8831-BB3AA83B4DFC}"/>
                </a:ext>
              </a:extLst>
            </p:cNvPr>
            <p:cNvSpPr txBox="1">
              <a:spLocks/>
            </p:cNvSpPr>
            <p:nvPr/>
          </p:nvSpPr>
          <p:spPr>
            <a:xfrm>
              <a:off x="5575237" y="1781605"/>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Live Prediction</a:t>
              </a:r>
            </a:p>
          </p:txBody>
        </p:sp>
        <p:sp>
          <p:nvSpPr>
            <p:cNvPr id="12" name="Google Shape;167;p30">
              <a:extLst>
                <a:ext uri="{FF2B5EF4-FFF2-40B4-BE49-F238E27FC236}">
                  <a16:creationId xmlns:a16="http://schemas.microsoft.com/office/drawing/2014/main" id="{530CC7BB-FCFA-46EF-9EA2-561BF2D83376}"/>
                </a:ext>
              </a:extLst>
            </p:cNvPr>
            <p:cNvSpPr txBox="1">
              <a:spLocks/>
            </p:cNvSpPr>
            <p:nvPr/>
          </p:nvSpPr>
          <p:spPr>
            <a:xfrm>
              <a:off x="5575237" y="2089439"/>
              <a:ext cx="3538206" cy="127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Real-time packets are captured again via </a:t>
              </a:r>
              <a:r>
                <a:rPr lang="en-US" dirty="0" err="1"/>
                <a:t>tshark</a:t>
              </a:r>
              <a:r>
                <a:rPr lang="en-US" dirty="0"/>
                <a:t>, converted to flows, and fed into the trained model for instant classification into “Normal” or “Attack.”</a:t>
              </a:r>
            </a:p>
          </p:txBody>
        </p:sp>
      </p:grpSp>
      <p:sp>
        <p:nvSpPr>
          <p:cNvPr id="13" name="Google Shape;165;p30">
            <a:extLst>
              <a:ext uri="{FF2B5EF4-FFF2-40B4-BE49-F238E27FC236}">
                <a16:creationId xmlns:a16="http://schemas.microsoft.com/office/drawing/2014/main" id="{1E44F3ED-EDC6-4348-8EA2-07F4BBB720CF}"/>
              </a:ext>
            </a:extLst>
          </p:cNvPr>
          <p:cNvSpPr txBox="1">
            <a:spLocks/>
          </p:cNvSpPr>
          <p:nvPr/>
        </p:nvSpPr>
        <p:spPr>
          <a:xfrm>
            <a:off x="0" y="3310901"/>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4" name="Google Shape;166;p30">
            <a:extLst>
              <a:ext uri="{FF2B5EF4-FFF2-40B4-BE49-F238E27FC236}">
                <a16:creationId xmlns:a16="http://schemas.microsoft.com/office/drawing/2014/main" id="{8038052B-7428-4798-BC26-FF25B9F93AF0}"/>
              </a:ext>
            </a:extLst>
          </p:cNvPr>
          <p:cNvSpPr txBox="1">
            <a:spLocks/>
          </p:cNvSpPr>
          <p:nvPr/>
        </p:nvSpPr>
        <p:spPr>
          <a:xfrm>
            <a:off x="864089" y="3126701"/>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Visualization</a:t>
            </a:r>
          </a:p>
        </p:txBody>
      </p:sp>
      <p:sp>
        <p:nvSpPr>
          <p:cNvPr id="15" name="Google Shape;167;p30">
            <a:extLst>
              <a:ext uri="{FF2B5EF4-FFF2-40B4-BE49-F238E27FC236}">
                <a16:creationId xmlns:a16="http://schemas.microsoft.com/office/drawing/2014/main" id="{3B63AB17-8B5A-41D0-A71D-3365B9C040DE}"/>
              </a:ext>
            </a:extLst>
          </p:cNvPr>
          <p:cNvSpPr txBox="1">
            <a:spLocks/>
          </p:cNvSpPr>
          <p:nvPr/>
        </p:nvSpPr>
        <p:spPr>
          <a:xfrm>
            <a:off x="864089" y="3434535"/>
            <a:ext cx="3538206" cy="127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5"/>
              </a:buClr>
              <a:buSzPts val="11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100"/>
              <a:buFont typeface="Open Sans"/>
              <a:buNone/>
              <a:defRPr sz="1100" b="0" i="0" u="none" strike="noStrike" cap="none">
                <a:solidFill>
                  <a:schemeClr val="accent5"/>
                </a:solidFill>
                <a:latin typeface="Open Sans"/>
                <a:ea typeface="Open Sans"/>
                <a:cs typeface="Open Sans"/>
                <a:sym typeface="Open Sans"/>
              </a:defRPr>
            </a:lvl9pPr>
          </a:lstStyle>
          <a:p>
            <a:pPr marL="0" indent="0"/>
            <a:r>
              <a:rPr lang="en-US" dirty="0"/>
              <a:t>The predictions are continuously displayed in an </a:t>
            </a:r>
            <a:r>
              <a:rPr lang="en-US" b="1" dirty="0"/>
              <a:t>interactive </a:t>
            </a:r>
            <a:r>
              <a:rPr lang="en-US" b="1" dirty="0" err="1"/>
              <a:t>Streamlit</a:t>
            </a:r>
            <a:r>
              <a:rPr lang="en-US" b="1" dirty="0"/>
              <a:t> dashboard</a:t>
            </a:r>
            <a:r>
              <a:rPr lang="en-US" dirty="0"/>
              <a:t>, showing live traffic statistics, detection counts, and classification confidence.</a:t>
            </a:r>
          </a:p>
        </p:txBody>
      </p:sp>
    </p:spTree>
    <p:extLst>
      <p:ext uri="{BB962C8B-B14F-4D97-AF65-F5344CB8AC3E}">
        <p14:creationId xmlns:p14="http://schemas.microsoft.com/office/powerpoint/2010/main" val="302434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F315F-E0E0-451D-BA0F-05822F984C18}"/>
              </a:ext>
            </a:extLst>
          </p:cNvPr>
          <p:cNvPicPr>
            <a:picLocks noChangeAspect="1"/>
          </p:cNvPicPr>
          <p:nvPr/>
        </p:nvPicPr>
        <p:blipFill>
          <a:blip r:embed="rId2"/>
          <a:stretch>
            <a:fillRect/>
          </a:stretch>
        </p:blipFill>
        <p:spPr>
          <a:xfrm>
            <a:off x="5271548" y="974034"/>
            <a:ext cx="3440848" cy="2690191"/>
          </a:xfrm>
          <a:prstGeom prst="rect">
            <a:avLst/>
          </a:prstGeom>
        </p:spPr>
      </p:pic>
      <p:sp>
        <p:nvSpPr>
          <p:cNvPr id="4" name="TextBox 3">
            <a:extLst>
              <a:ext uri="{FF2B5EF4-FFF2-40B4-BE49-F238E27FC236}">
                <a16:creationId xmlns:a16="http://schemas.microsoft.com/office/drawing/2014/main" id="{CAD8F83B-844B-4DB2-B3FC-4F6F04D03F43}"/>
              </a:ext>
            </a:extLst>
          </p:cNvPr>
          <p:cNvSpPr txBox="1"/>
          <p:nvPr/>
        </p:nvSpPr>
        <p:spPr>
          <a:xfrm>
            <a:off x="543339" y="1086678"/>
            <a:ext cx="4227444" cy="3754874"/>
          </a:xfrm>
          <a:prstGeom prst="rect">
            <a:avLst/>
          </a:prstGeom>
          <a:noFill/>
        </p:spPr>
        <p:txBody>
          <a:bodyPr wrap="square" rtlCol="0">
            <a:spAutoFit/>
          </a:bodyPr>
          <a:lstStyle/>
          <a:p>
            <a:r>
              <a:rPr lang="en-US"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The bar chart shown compares the performance of four machine learning models—Random Forest, Decision Tree, Logistic Regression, and Support Vector Machine (SVM)—using key evaluation metrics: accuracy, precision, recall, and F1-score. As illustrated, the Random Forest classifier consistently leads across all categories, achieving exceptional accuracy and balanced precision and recall values. This strong performance highlights its suitability for network intrusion detection, markedly outperforming the alternatives. The visual comparison reinforces the project’s methodological choice, demonstrating that ensemble models like Random Forest combine reliability and high detection capability, critical for real-time security analytics in operational environments."</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8724261"/>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673</Words>
  <Application>Microsoft Office PowerPoint</Application>
  <PresentationFormat>On-screen Show (16:9)</PresentationFormat>
  <Paragraphs>54</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Raleway Black</vt:lpstr>
      <vt:lpstr>Arial</vt:lpstr>
      <vt:lpstr>Open Sans</vt:lpstr>
      <vt:lpstr>Raleway ExtraBold</vt:lpstr>
      <vt:lpstr>Oswald</vt:lpstr>
      <vt:lpstr>Helvetica</vt:lpstr>
      <vt:lpstr>fkGroteskNeue</vt:lpstr>
      <vt:lpstr>Cybersecurity Agency by Slidesgo</vt:lpstr>
      <vt:lpstr>Intrusion Detection System using Machine Learning By Alagu Shruthi 231210011</vt:lpstr>
      <vt:lpstr>TABLE OF CONTENTS</vt:lpstr>
      <vt:lpstr>Introduction</vt:lpstr>
      <vt:lpstr>Literature Review</vt:lpstr>
      <vt:lpstr>Dataset used </vt:lpstr>
      <vt:lpstr>Methodology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Alagu shruthi Karuppan chetty</cp:lastModifiedBy>
  <cp:revision>23</cp:revision>
  <dcterms:modified xsi:type="dcterms:W3CDTF">2025-11-21T05:03:35Z</dcterms:modified>
</cp:coreProperties>
</file>